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5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6256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C00"/>
    <a:srgbClr val="00FA00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7"/>
    <p:restoredTop sz="94485"/>
  </p:normalViewPr>
  <p:slideViewPr>
    <p:cSldViewPr snapToGrid="0" snapToObjects="1">
      <p:cViewPr varScale="1">
        <p:scale>
          <a:sx n="80" d="100"/>
          <a:sy n="80" d="100"/>
        </p:scale>
        <p:origin x="1032" y="114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1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1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1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1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1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1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1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100" b="0" i="0" u="none" strike="noStrike" cap="none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8002612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dk2"/>
                </a:solidFill>
              </a:rPr>
              <a:t>Note from Chuck.  If you are using these materials, you can remove the UM logo and replace it with your own, but please retain the CC-BY logo on the first page as well as retain the acknowledgement</a:t>
            </a:r>
            <a:r>
              <a:rPr lang="en-US" sz="1100" b="0" i="0" u="none" strike="noStrike" cap="none" baseline="0" dirty="0">
                <a:solidFill>
                  <a:schemeClr val="dk2"/>
                </a:solidFill>
              </a:rPr>
              <a:t> </a:t>
            </a:r>
            <a:r>
              <a:rPr lang="en-US" sz="1100" b="0" i="0" u="none" strike="noStrike" cap="none" dirty="0">
                <a:solidFill>
                  <a:schemeClr val="dk2"/>
                </a:solidFill>
              </a:rPr>
              <a:t>page(s) at the end.</a:t>
            </a:r>
          </a:p>
        </p:txBody>
      </p:sp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911135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28" name="Shape 2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9657025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35" name="Shape 2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6737273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42" name="Shape 2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8017844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49" name="Shape 2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9246137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55" name="Shape 2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7910383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63" name="Shape 2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057151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535338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72179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189" name="Shape 1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85360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0946942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8267840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07" name="Shape 2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859616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14" name="Shape 2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8686947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21" name="Shape 2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558730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9940" y="1930401"/>
            <a:ext cx="11767544" cy="4439441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9940" y="6369840"/>
            <a:ext cx="11767544" cy="114856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50882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6400783"/>
            <a:ext cx="11767543" cy="755651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9940" y="914400"/>
            <a:ext cx="11767544" cy="48542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2" y="7156433"/>
            <a:ext cx="11767541" cy="65828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10540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0" y="1930400"/>
            <a:ext cx="11767545" cy="2641600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4876800"/>
            <a:ext cx="11767545" cy="31496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78765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9736" y="1930400"/>
            <a:ext cx="10665753" cy="3097832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2573867" y="5028232"/>
            <a:ext cx="9706199" cy="456232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867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5800876"/>
            <a:ext cx="11767545" cy="22352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97727" y="1295004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440653" y="3485050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40539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9" y="4165601"/>
            <a:ext cx="11767547" cy="2204240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5" cy="1147200"/>
          </a:xfrm>
        </p:spPr>
        <p:txBody>
          <a:bodyPr anchor="t"/>
          <a:lstStyle>
            <a:lvl1pPr marL="0" indent="0" algn="l">
              <a:buNone/>
              <a:defRPr sz="2667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88383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929" y="2641600"/>
            <a:ext cx="392915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9951" y="3556000"/>
            <a:ext cx="3903133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78213" y="2641600"/>
            <a:ext cx="3914988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5164141" y="3556000"/>
            <a:ext cx="3929059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2641600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9499601" y="3556000"/>
            <a:ext cx="3909484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06978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51" y="5667932"/>
            <a:ext cx="39200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69951" y="2946400"/>
            <a:ext cx="39200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9951" y="6436282"/>
            <a:ext cx="3920067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5834" y="5667932"/>
            <a:ext cx="39073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5185833" y="2946400"/>
            <a:ext cx="39073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184030" y="6436281"/>
            <a:ext cx="3912541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5667932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9499599" y="2946400"/>
            <a:ext cx="3909484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9499434" y="6436278"/>
            <a:ext cx="3914663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751186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839357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072284" y="573618"/>
            <a:ext cx="2336801" cy="7768167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9951" y="1183219"/>
            <a:ext cx="9897532" cy="715856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338957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932000" cy="175019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000" b="0" i="0" u="none" strike="noStrike" cap="none">
                <a:solidFill>
                  <a:srgbClr val="FFFC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455121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4358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16810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3815645"/>
            <a:ext cx="11767543" cy="2554196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4" cy="1147200"/>
          </a:xfrm>
        </p:spPr>
        <p:txBody>
          <a:bodyPr anchor="t"/>
          <a:lstStyle>
            <a:lvl1pPr marL="0" indent="0" algn="l">
              <a:buNone/>
              <a:defRPr sz="2667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34140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1084" y="2747434"/>
            <a:ext cx="5861785" cy="559435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39325" y="2741457"/>
            <a:ext cx="5861788" cy="560032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03090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540000"/>
            <a:ext cx="58617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1084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39328" y="2540000"/>
            <a:ext cx="586178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39328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25338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233928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9347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7" y="1930400"/>
            <a:ext cx="4534752" cy="1930400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9489" y="1930400"/>
            <a:ext cx="6927996" cy="6096000"/>
          </a:xfrm>
        </p:spPr>
        <p:txBody>
          <a:bodyPr anchor="ctr">
            <a:normAutofit/>
          </a:bodyPr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8" y="4172374"/>
            <a:ext cx="4534751" cy="386079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65959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8543" y="2472256"/>
            <a:ext cx="6790541" cy="2099744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6061" y="1524000"/>
            <a:ext cx="4267200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9" y="4876800"/>
            <a:ext cx="6779972" cy="1828800"/>
          </a:xfrm>
        </p:spPr>
        <p:txBody>
          <a:bodyPr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94739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3559581"/>
            <a:ext cx="5382683" cy="55844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3856464"/>
            <a:ext cx="2029883" cy="3153937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11478683" y="2235200"/>
            <a:ext cx="3759200" cy="3759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10665884" y="1"/>
            <a:ext cx="2137849" cy="15218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11474504" y="8128000"/>
            <a:ext cx="1324979" cy="1016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3917083" y="0"/>
            <a:ext cx="914400" cy="15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1482" y="603624"/>
            <a:ext cx="12539631" cy="18673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737225"/>
            <a:ext cx="11928721" cy="5593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3540853" y="2387602"/>
            <a:ext cx="1320799" cy="4063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11935432" y="4300397"/>
            <a:ext cx="5146393" cy="4064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3803387" y="394306"/>
            <a:ext cx="1117599" cy="10235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3733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B44456E9-6E7A-4D00-95DF-FE1B3B6F7BF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BA6F00E4-C1D9-4859-B0FB-EA17EE86E21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  <p:extLst>
      <p:ext uri="{BB962C8B-B14F-4D97-AF65-F5344CB8AC3E}">
        <p14:creationId xmlns:p14="http://schemas.microsoft.com/office/powerpoint/2010/main" val="12912503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  <p:sldLayoutId id="2147483713" r:id="rId18"/>
    <p:sldLayoutId id="2147483714" r:id="rId19"/>
  </p:sldLayoutIdLst>
  <p:hf sldNum="0" hdr="0" ftr="0" dt="0"/>
  <p:txStyles>
    <p:titleStyle>
      <a:lvl1pPr algn="l" defTabSz="609585" rtl="0" eaLnBrk="1" latinLnBrk="0" hangingPunct="1">
        <a:spcBef>
          <a:spcPct val="0"/>
        </a:spcBef>
        <a:buNone/>
        <a:defRPr sz="56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57189" indent="-457189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667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990575" indent="-380990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523962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133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2133547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74313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334125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396230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4571886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518147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python.org/moin/HowTo/Sorting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title"/>
          </p:nvPr>
        </p:nvSpPr>
        <p:spPr>
          <a:xfrm>
            <a:off x="1162050" y="3028562"/>
            <a:ext cx="13931900" cy="228199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kk-KZ" sz="48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Лекция </a:t>
            </a:r>
            <a:r>
              <a:rPr lang="en-US" sz="4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11</a:t>
            </a:r>
            <a:r>
              <a:rPr lang="kk-KZ" sz="4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4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kk-KZ" sz="4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Кортежи)</a:t>
            </a:r>
            <a:endParaRPr lang="en-US" sz="4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167" name="Shape 167"/>
          <p:cNvSpPr txBox="1"/>
          <p:nvPr/>
        </p:nvSpPr>
        <p:spPr>
          <a:xfrm>
            <a:off x="7122695" y="6689558"/>
            <a:ext cx="7579894" cy="15280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algn="r"/>
            <a:r>
              <a:rPr lang="en-US" sz="3200" dirty="0">
                <a:solidFill>
                  <a:srgbClr val="0DEEF3"/>
                </a:solidFill>
              </a:rPr>
              <a:t>PhD, </a:t>
            </a:r>
            <a:r>
              <a:rPr lang="kk-KZ" sz="3200" dirty="0">
                <a:solidFill>
                  <a:srgbClr val="0DEEF3"/>
                </a:solidFill>
              </a:rPr>
              <a:t>кафедра информационные системы</a:t>
            </a:r>
          </a:p>
          <a:p>
            <a:pPr algn="r"/>
            <a:r>
              <a:rPr lang="kk-KZ" sz="3200" dirty="0">
                <a:solidFill>
                  <a:srgbClr val="FEE602"/>
                </a:solidFill>
              </a:rPr>
              <a:t>Карюкин В</a:t>
            </a:r>
            <a:r>
              <a:rPr lang="ru-RU" sz="3200" dirty="0">
                <a:solidFill>
                  <a:srgbClr val="FEE602"/>
                </a:solidFill>
              </a:rPr>
              <a:t>.И.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Сортировка списка кортежей</a:t>
            </a:r>
            <a:endParaRPr lang="en-US" sz="6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31" name="Shape 231"/>
          <p:cNvSpPr txBox="1">
            <a:spLocks noGrp="1"/>
          </p:cNvSpPr>
          <p:nvPr>
            <p:ph idx="1"/>
          </p:nvPr>
        </p:nvSpPr>
        <p:spPr>
          <a:xfrm>
            <a:off x="1155700" y="2603499"/>
            <a:ext cx="13932000" cy="2734627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r>
              <a:rPr lang="ru-RU" sz="3200" dirty="0"/>
              <a:t>Мы можем воспользоваться возможностью отсортировать список кортежей, чтобы получить отсортированную версию словаря.</a:t>
            </a:r>
          </a:p>
          <a:p>
            <a:r>
              <a:rPr lang="ru-RU" sz="3200" dirty="0"/>
              <a:t>Сначала сортируем словарь по ключу с помощью метода </a:t>
            </a:r>
            <a:r>
              <a:rPr lang="ru-RU" sz="3200" dirty="0" err="1"/>
              <a:t>items</a:t>
            </a:r>
            <a:r>
              <a:rPr lang="ru-RU" sz="3200" dirty="0"/>
              <a:t> () и функции </a:t>
            </a:r>
            <a:r>
              <a:rPr lang="ru-RU" sz="3200" dirty="0" err="1"/>
              <a:t>sorted</a:t>
            </a:r>
            <a:r>
              <a:rPr lang="ru-RU" sz="3200" dirty="0"/>
              <a:t> ().</a:t>
            </a:r>
          </a:p>
        </p:txBody>
      </p:sp>
      <p:sp>
        <p:nvSpPr>
          <p:cNvPr id="232" name="Shape 232"/>
          <p:cNvSpPr txBox="1"/>
          <p:nvPr/>
        </p:nvSpPr>
        <p:spPr>
          <a:xfrm>
            <a:off x="3537776" y="5338127"/>
            <a:ext cx="10781728" cy="3390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{'a':10, 'b':1, 'c':22}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dict_items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([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('a', 10)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('c', 22)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('b', 1)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])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sorted(</a:t>
            </a:r>
            <a:r>
              <a:rPr lang="en-US" sz="3000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000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  <a:r>
              <a:rPr lang="en-US" sz="3000" dirty="0">
                <a:solidFill>
                  <a:srgbClr val="FFFC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FC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('a', 10)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('b', 1)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('c', 22)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]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1165254" cy="1750191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Использование</a:t>
            </a:r>
            <a:r>
              <a:rPr lang="en-US" sz="7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800" u="none" strike="noStrike" cap="none" dirty="0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sorted()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1155700" y="3030416"/>
            <a:ext cx="4987925" cy="4365898"/>
          </a:xfrm>
        </p:spPr>
        <p:txBody>
          <a:bodyPr/>
          <a:lstStyle/>
          <a:p>
            <a:r>
              <a:rPr lang="ru-RU" dirty="0"/>
              <a:t>Мы можем сделать это напрямую, используя встроенную функцию </a:t>
            </a:r>
            <a:r>
              <a:rPr lang="ru-RU" dirty="0" err="1"/>
              <a:t>sorted</a:t>
            </a:r>
            <a:r>
              <a:rPr lang="ru-RU" dirty="0"/>
              <a:t>, которая принимает последовательность в качестве параметра и возвращает отсортированную последовательность.</a:t>
            </a:r>
          </a:p>
        </p:txBody>
      </p:sp>
      <p:sp>
        <p:nvSpPr>
          <p:cNvPr id="238" name="Shape 238"/>
          <p:cNvSpPr txBox="1"/>
          <p:nvPr/>
        </p:nvSpPr>
        <p:spPr>
          <a:xfrm>
            <a:off x="7872413" y="2139696"/>
            <a:ext cx="7997700" cy="571711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{'a':10, 'b':1, 'c':22}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sorted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('a', 10)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('b', 1)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('c', 22)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k, v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sorted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k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v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a 10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b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c 22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algn="ctr">
              <a:spcBef>
                <a:spcPts val="0"/>
              </a:spcBef>
              <a:buClr>
                <a:srgbClr val="FF00FF"/>
              </a:buClr>
              <a:buSzPct val="25000"/>
            </a:pPr>
            <a:r>
              <a:rPr lang="ru-RU" sz="6000" b="1" dirty="0">
                <a:solidFill>
                  <a:srgbClr val="FFFF00"/>
                </a:solidFill>
              </a:rPr>
              <a:t>Сортировать по значениям вместо ключа</a:t>
            </a:r>
            <a:endParaRPr lang="en-US" sz="78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5" name="Shape 245"/>
          <p:cNvSpPr txBox="1">
            <a:spLocks noGrp="1"/>
          </p:cNvSpPr>
          <p:nvPr>
            <p:ph idx="1"/>
          </p:nvPr>
        </p:nvSpPr>
        <p:spPr>
          <a:xfrm>
            <a:off x="736601" y="2603500"/>
            <a:ext cx="5788025" cy="4677833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r>
              <a:rPr lang="ru-RU" sz="2800" dirty="0"/>
              <a:t>Если бы мы могли построить список кортежей в форме (значение, ключ), мы могли бы отсортировать их по значению</a:t>
            </a:r>
          </a:p>
          <a:p>
            <a:r>
              <a:rPr lang="ru-RU" sz="2800" dirty="0"/>
              <a:t>Мы делаем это с помощью цикла </a:t>
            </a:r>
            <a:r>
              <a:rPr lang="ru-RU" sz="2800" dirty="0" err="1"/>
              <a:t>for</a:t>
            </a:r>
            <a:r>
              <a:rPr lang="ru-RU" sz="2800" dirty="0"/>
              <a:t>, который создает список кортежей </a:t>
            </a:r>
          </a:p>
          <a:p>
            <a:pPr marL="1104900" marR="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6" name="Shape 246"/>
          <p:cNvSpPr txBox="1"/>
          <p:nvPr/>
        </p:nvSpPr>
        <p:spPr>
          <a:xfrm>
            <a:off x="7335014" y="2603500"/>
            <a:ext cx="8328320" cy="5067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1"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{'a':10, 'b':1, 'c':22}</a:t>
            </a:r>
          </a:p>
          <a:p>
            <a:pPr lvl="1"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tmp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list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lvl="1"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k, v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 :</a:t>
            </a:r>
          </a:p>
          <a:p>
            <a:pPr lvl="1"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    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tmp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.append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(v, k)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)</a:t>
            </a:r>
          </a:p>
          <a:p>
            <a:pPr lvl="1"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 </a:t>
            </a:r>
          </a:p>
          <a:p>
            <a:pPr lvl="1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tmp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lvl="1"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[(10, 'a'), (22, 'c'), (1, 'b')]</a:t>
            </a:r>
          </a:p>
          <a:p>
            <a:pPr lvl="1"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A00"/>
                </a:solidFill>
                <a:latin typeface="Courier"/>
                <a:ea typeface="Courier New"/>
                <a:cs typeface="Courier"/>
                <a:sym typeface="Courier New"/>
              </a:rPr>
              <a:t>tmp</a:t>
            </a:r>
            <a:r>
              <a:rPr lang="en-US" sz="3000" i="0" u="none" strike="noStrike" cap="none" dirty="0">
                <a:solidFill>
                  <a:srgbClr val="00FA00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=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sorted(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tmp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, reverse=True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lvl="1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tmp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lvl="1"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[(22, 'c'), (10, 'a'), (1, 'b')]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/>
          <p:nvPr/>
        </p:nvSpPr>
        <p:spPr>
          <a:xfrm>
            <a:off x="1016950" y="871538"/>
            <a:ext cx="13487400" cy="7421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fhand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open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romeo.txt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counts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{}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fhand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words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.split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word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words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counts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[word]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counts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.get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word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0 ) + 1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lst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= </a:t>
            </a:r>
            <a:r>
              <a:rPr lang="en-US" sz="3000" i="0" u="none" strike="noStrike" cap="none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[]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key, 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val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counts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	</a:t>
            </a:r>
            <a:r>
              <a:rPr lang="en-US" sz="3000" dirty="0" err="1">
                <a:solidFill>
                  <a:srgbClr val="00FA00"/>
                </a:solidFill>
                <a:latin typeface="Courier"/>
                <a:ea typeface="Courier New"/>
                <a:cs typeface="Courier"/>
                <a:sym typeface="Courier New"/>
              </a:rPr>
              <a:t>newtup</a:t>
            </a:r>
            <a:r>
              <a:rPr lang="en-US" sz="3000" dirty="0">
                <a:solidFill>
                  <a:srgbClr val="00FA00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= </a:t>
            </a:r>
            <a:r>
              <a:rPr lang="en-US" sz="3000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val</a:t>
            </a:r>
            <a:r>
              <a:rPr lang="en-US" sz="3000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, key)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lst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.append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A00"/>
                </a:solidFill>
                <a:latin typeface="Courier"/>
                <a:ea typeface="Courier New"/>
                <a:cs typeface="Courier"/>
                <a:sym typeface="Courier New"/>
              </a:rPr>
              <a:t>newtup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ourier New"/>
              <a:buNone/>
            </a:pPr>
            <a:endParaRPr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3000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lst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dirty="0">
                <a:solidFill>
                  <a:srgbClr val="FF40FF"/>
                </a:solidFill>
                <a:latin typeface="Courier"/>
                <a:ea typeface="Courier New"/>
                <a:cs typeface="Courier"/>
                <a:sym typeface="Courier New"/>
              </a:rPr>
              <a:t>sorted(</a:t>
            </a:r>
            <a:r>
              <a:rPr lang="en-US" sz="3000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lst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, reverse=True</a:t>
            </a:r>
            <a:r>
              <a:rPr lang="en-US" sz="3000" i="0" u="none" strike="noStrike" cap="none" dirty="0">
                <a:solidFill>
                  <a:srgbClr val="FF40FF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Font typeface="Courier New"/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val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, key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lst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[:10]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key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val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  <p:sp>
        <p:nvSpPr>
          <p:cNvPr id="252" name="Shape 252"/>
          <p:cNvSpPr txBox="1"/>
          <p:nvPr/>
        </p:nvSpPr>
        <p:spPr>
          <a:xfrm>
            <a:off x="7655170" y="601022"/>
            <a:ext cx="6398514" cy="184910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4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10 самых распространенных слов</a:t>
            </a:r>
            <a:endParaRPr lang="en-US" sz="44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Еще более короткая версия</a:t>
            </a:r>
            <a:endParaRPr lang="en-US" sz="7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8" name="Shape 258"/>
          <p:cNvSpPr txBox="1"/>
          <p:nvPr/>
        </p:nvSpPr>
        <p:spPr>
          <a:xfrm>
            <a:off x="2612649" y="7416849"/>
            <a:ext cx="11306699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u="sng" strike="noStrike" cap="none" dirty="0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http://wiki.python.org/moin/HowTo/Sorting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800100" y="2686050"/>
            <a:ext cx="14744700" cy="2705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{'a':10, 'b':1, 'c':22}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6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600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sorted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600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v,k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600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k,v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</a:t>
            </a:r>
            <a:r>
              <a:rPr lang="en-US" sz="36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 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]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)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6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[(1, 'b'), (10, 'a'), (22, 'c')]</a:t>
            </a:r>
          </a:p>
        </p:txBody>
      </p:sp>
      <p:sp>
        <p:nvSpPr>
          <p:cNvPr id="260" name="Shape 260"/>
          <p:cNvSpPr txBox="1"/>
          <p:nvPr/>
        </p:nvSpPr>
        <p:spPr>
          <a:xfrm>
            <a:off x="1952869" y="5794400"/>
            <a:ext cx="12915900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r>
              <a:rPr lang="ru-RU" sz="3200" dirty="0"/>
              <a:t>Понимание списка создает динамический список. В этом случае мы составляем список перевернутых кортежей, а затем сортируем его.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2526433" cy="175019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Резюме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66" name="Shape 266"/>
          <p:cNvSpPr txBox="1">
            <a:spLocks noGrp="1"/>
          </p:cNvSpPr>
          <p:nvPr>
            <p:ph idx="1"/>
          </p:nvPr>
        </p:nvSpPr>
        <p:spPr>
          <a:xfrm>
            <a:off x="1760867" y="2603500"/>
            <a:ext cx="6187380" cy="4491567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r>
              <a:rPr lang="ru-RU" sz="3600" dirty="0"/>
              <a:t>Синтаксис кортежа</a:t>
            </a:r>
          </a:p>
          <a:p>
            <a:r>
              <a:rPr lang="ru-RU" sz="3600" dirty="0"/>
              <a:t>Неизменность</a:t>
            </a:r>
          </a:p>
          <a:p>
            <a:r>
              <a:rPr lang="ru-RU" sz="3600" dirty="0"/>
              <a:t>Сопоставимость</a:t>
            </a:r>
          </a:p>
          <a:p>
            <a:r>
              <a:rPr lang="ru-RU" sz="3600" dirty="0"/>
              <a:t>Сортировка</a:t>
            </a:r>
          </a:p>
        </p:txBody>
      </p:sp>
      <p:sp>
        <p:nvSpPr>
          <p:cNvPr id="267" name="Shape 267"/>
          <p:cNvSpPr txBox="1">
            <a:spLocks noGrp="1"/>
          </p:cNvSpPr>
          <p:nvPr>
            <p:ph type="body" idx="4294967295"/>
          </p:nvPr>
        </p:nvSpPr>
        <p:spPr>
          <a:xfrm>
            <a:off x="8740286" y="2967037"/>
            <a:ext cx="6378575" cy="3209925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r>
              <a:rPr lang="ru-RU" sz="3600" dirty="0"/>
              <a:t>Кортежи в операторах присваивания</a:t>
            </a:r>
          </a:p>
          <a:p>
            <a:r>
              <a:rPr lang="ru-RU" sz="3600" dirty="0"/>
              <a:t>Сортировка словарей по ключу или значению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xfrm>
            <a:off x="1281325" y="603624"/>
            <a:ext cx="12539631" cy="1867373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kk-KZ" sz="7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Кортежи похожи на списки</a:t>
            </a:r>
            <a:endParaRPr lang="en-US" sz="7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175" name="Shape 175"/>
          <p:cNvSpPr txBox="1">
            <a:spLocks noGrp="1"/>
          </p:cNvSpPr>
          <p:nvPr>
            <p:ph idx="1"/>
          </p:nvPr>
        </p:nvSpPr>
        <p:spPr>
          <a:xfrm>
            <a:off x="750168" y="2603251"/>
            <a:ext cx="14051783" cy="1725613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r>
              <a:rPr lang="ru-RU" sz="3600" dirty="0"/>
              <a:t>Кортежи - это еще один вид последовательности, которая работает так же, как список - у них есть элементы, которые индексируются, начиная с 0</a:t>
            </a:r>
          </a:p>
        </p:txBody>
      </p:sp>
      <p:sp>
        <p:nvSpPr>
          <p:cNvPr id="176" name="Shape 176"/>
          <p:cNvSpPr txBox="1"/>
          <p:nvPr/>
        </p:nvSpPr>
        <p:spPr>
          <a:xfrm>
            <a:off x="1281325" y="4487751"/>
            <a:ext cx="9142498" cy="355589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('Glenn', 'Sally', 'Joseph')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[2]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FF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Joseph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( 1, 9, 2 )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y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(1, 9, 2)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max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9</a:t>
            </a:r>
          </a:p>
        </p:txBody>
      </p:sp>
      <p:sp>
        <p:nvSpPr>
          <p:cNvPr id="177" name="Shape 177"/>
          <p:cNvSpPr txBox="1"/>
          <p:nvPr/>
        </p:nvSpPr>
        <p:spPr>
          <a:xfrm>
            <a:off x="10515700" y="4329113"/>
            <a:ext cx="4572000" cy="355589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iter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iter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title"/>
          </p:nvPr>
        </p:nvSpPr>
        <p:spPr>
          <a:xfrm>
            <a:off x="861482" y="603624"/>
            <a:ext cx="12725564" cy="1867373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kk-KZ" sz="7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Но кортежи неизменяемые</a:t>
            </a:r>
            <a:endParaRPr lang="en-US" sz="7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183" name="Shape 183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13932000" cy="1325563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r>
              <a:rPr lang="ru-RU" sz="3600" dirty="0"/>
              <a:t>В отличие от списка, после создания кортежа вы не можете изменить его содержимое - аналогично строке</a:t>
            </a:r>
          </a:p>
        </p:txBody>
      </p:sp>
      <p:sp>
        <p:nvSpPr>
          <p:cNvPr id="184" name="Shape 184"/>
          <p:cNvSpPr txBox="1"/>
          <p:nvPr/>
        </p:nvSpPr>
        <p:spPr>
          <a:xfrm>
            <a:off x="749300" y="4465898"/>
            <a:ext cx="5078400" cy="24384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[9, 8, 7]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[2]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6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&gt;&gt;&gt;[9, 8, 6]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</a:p>
        </p:txBody>
      </p:sp>
      <p:sp>
        <p:nvSpPr>
          <p:cNvPr id="185" name="Shape 185"/>
          <p:cNvSpPr txBox="1"/>
          <p:nvPr/>
        </p:nvSpPr>
        <p:spPr>
          <a:xfrm>
            <a:off x="6266650" y="4433879"/>
            <a:ext cx="4394200" cy="3390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'ABC'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y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[2]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'D'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Traceback</a:t>
            </a: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:'</a:t>
            </a:r>
            <a:r>
              <a:rPr lang="en-US" sz="3000" i="0" u="none" strike="noStrike" cap="none" dirty="0" err="1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str</a:t>
            </a: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' object does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not support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item</a:t>
            </a: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Assignment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</a:p>
        </p:txBody>
      </p:sp>
      <p:sp>
        <p:nvSpPr>
          <p:cNvPr id="186" name="Shape 186"/>
          <p:cNvSpPr txBox="1"/>
          <p:nvPr/>
        </p:nvSpPr>
        <p:spPr>
          <a:xfrm>
            <a:off x="11099800" y="4433879"/>
            <a:ext cx="4927598" cy="3390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z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(5, 4, 3)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z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[2]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Traceback</a:t>
            </a: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:'tuple' object does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not support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item</a:t>
            </a: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Assignment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kk-KZ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Что нельзя делать с кортежами</a:t>
            </a:r>
            <a:endParaRPr lang="en-US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192" name="Shape 192"/>
          <p:cNvSpPr txBox="1"/>
          <p:nvPr/>
        </p:nvSpPr>
        <p:spPr>
          <a:xfrm>
            <a:off x="1422400" y="2527300"/>
            <a:ext cx="13416000" cy="54165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(3, 2, 1)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.sort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Traceback</a:t>
            </a: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AttributeError</a:t>
            </a: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: 'tuple' object has no attribute 'sort'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.append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(5)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Traceback</a:t>
            </a: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AttributeError</a:t>
            </a: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: 'tuple' object has no attribute 'append'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.reverse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Traceback</a:t>
            </a: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AttributeError</a:t>
            </a: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: 'tuple' object has no attribute 'reverse'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>
            <a:spLocks noGrp="1"/>
          </p:cNvSpPr>
          <p:nvPr>
            <p:ph type="title"/>
          </p:nvPr>
        </p:nvSpPr>
        <p:spPr>
          <a:xfrm>
            <a:off x="339969" y="1399308"/>
            <a:ext cx="14747680" cy="1750191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6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Повесть о двух последовательностях</a:t>
            </a:r>
            <a:endParaRPr lang="en-US" sz="6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198" name="Shape 198"/>
          <p:cNvSpPr txBox="1"/>
          <p:nvPr/>
        </p:nvSpPr>
        <p:spPr>
          <a:xfrm>
            <a:off x="1765300" y="3454400"/>
            <a:ext cx="12712699" cy="386079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list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dir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['append', 'count', 'extend', 'index', 'insert', 'pop', 'remove', 'reverse', 'sort']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tuple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dir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['count', 'index']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322300" cy="1750191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Кортежи более эффективны</a:t>
            </a:r>
            <a:endParaRPr lang="en-US" sz="7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04" name="Shape 204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13932000" cy="4931562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r>
              <a:rPr lang="ru-RU" sz="3600" dirty="0"/>
              <a:t>Поскольку </a:t>
            </a:r>
            <a:r>
              <a:rPr lang="ru-RU" sz="3600" dirty="0" err="1"/>
              <a:t>Python</a:t>
            </a:r>
            <a:r>
              <a:rPr lang="ru-RU" sz="3600" dirty="0"/>
              <a:t> не должен создавать структуры кортежей, чтобы их можно было изменять, они проще и эффективнее с точки зрения использования памяти и производительности, чем списки.</a:t>
            </a:r>
          </a:p>
          <a:p>
            <a:r>
              <a:rPr lang="ru-RU" sz="3600" dirty="0"/>
              <a:t>Поэтому в нашей программе, когда мы создаем «временные переменные», мы предпочитаем кортежи спискам.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7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Кортежи и присвоение</a:t>
            </a:r>
            <a:endParaRPr lang="en-US" sz="7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10" name="Shape 210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13932000" cy="1997075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r>
              <a:rPr lang="ru-RU" sz="3600" dirty="0"/>
              <a:t>Мы также можем поместить кортеж в левую часть оператора присваивания</a:t>
            </a:r>
          </a:p>
          <a:p>
            <a:r>
              <a:rPr lang="ru-RU" sz="3600" dirty="0"/>
              <a:t>Мы даже можем опустить круглые скобки</a:t>
            </a:r>
          </a:p>
        </p:txBody>
      </p:sp>
      <p:sp>
        <p:nvSpPr>
          <p:cNvPr id="211" name="Shape 211"/>
          <p:cNvSpPr txBox="1"/>
          <p:nvPr/>
        </p:nvSpPr>
        <p:spPr>
          <a:xfrm>
            <a:off x="4889500" y="5197475"/>
            <a:ext cx="7378699" cy="2921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3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3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(x, y)</a:t>
            </a:r>
            <a:r>
              <a:rPr lang="en-US" sz="33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3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(4, '</a:t>
            </a:r>
            <a:r>
              <a:rPr lang="en-US" sz="3300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fred</a:t>
            </a:r>
            <a:r>
              <a:rPr lang="en-US" sz="33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')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3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3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3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y</a:t>
            </a:r>
            <a:r>
              <a:rPr lang="en-US" sz="36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3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3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fred</a:t>
            </a:r>
            <a:endParaRPr lang="en-US" sz="33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3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3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(a, b)</a:t>
            </a:r>
            <a:r>
              <a:rPr lang="en-US" sz="33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3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(99, 98)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3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3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3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a</a:t>
            </a:r>
            <a:r>
              <a:rPr lang="en-US" sz="36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3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3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99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7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Кортежи и словари</a:t>
            </a:r>
            <a:endParaRPr lang="en-US" sz="7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17" name="Shape 217"/>
          <p:cNvSpPr txBox="1">
            <a:spLocks noGrp="1"/>
          </p:cNvSpPr>
          <p:nvPr>
            <p:ph idx="1"/>
          </p:nvPr>
        </p:nvSpPr>
        <p:spPr>
          <a:xfrm>
            <a:off x="1155701" y="2603500"/>
            <a:ext cx="4824476" cy="5113001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r>
              <a:rPr lang="ru-RU" sz="3600" dirty="0"/>
              <a:t>Метод </a:t>
            </a:r>
            <a:r>
              <a:rPr lang="ru-RU" sz="3600" dirty="0" err="1"/>
              <a:t>items</a:t>
            </a:r>
            <a:r>
              <a:rPr lang="ru-RU" sz="3600" dirty="0"/>
              <a:t> () в словарях возвращает список кортежей (ключ, значение)</a:t>
            </a:r>
          </a:p>
        </p:txBody>
      </p:sp>
      <p:sp>
        <p:nvSpPr>
          <p:cNvPr id="218" name="Shape 218"/>
          <p:cNvSpPr txBox="1"/>
          <p:nvPr/>
        </p:nvSpPr>
        <p:spPr>
          <a:xfrm>
            <a:off x="6786563" y="2182500"/>
            <a:ext cx="9469437" cy="6248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d =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dict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200" i="0" u="none" strike="noStrike" cap="none" dirty="0" err="1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csev</a:t>
            </a: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200" i="0" u="none" strike="noStrike" cap="none" dirty="0" err="1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cwen</a:t>
            </a: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2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200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k,v</a:t>
            </a:r>
            <a:r>
              <a:rPr lang="en-US" sz="32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in </a:t>
            </a:r>
            <a:r>
              <a:rPr lang="en-US" sz="32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2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(): 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     </a:t>
            </a: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k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v</a:t>
            </a:r>
            <a:r>
              <a:rPr lang="en-US" sz="32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2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csev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cwen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tups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2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2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2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tups</a:t>
            </a:r>
            <a:r>
              <a:rPr lang="en-US" sz="32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2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dict_items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([</a:t>
            </a:r>
            <a:r>
              <a:rPr lang="en-US" sz="32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3200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csev</a:t>
            </a:r>
            <a:r>
              <a:rPr lang="en-US" sz="32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', 2)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2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3200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cwen</a:t>
            </a:r>
            <a:r>
              <a:rPr lang="en-US" sz="32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', 4)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])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7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Кортежи сопоставимы</a:t>
            </a:r>
            <a:endParaRPr lang="en-US" sz="7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24" name="Shape 224"/>
          <p:cNvSpPr txBox="1">
            <a:spLocks noGrp="1"/>
          </p:cNvSpPr>
          <p:nvPr>
            <p:ph idx="1"/>
          </p:nvPr>
        </p:nvSpPr>
        <p:spPr>
          <a:xfrm>
            <a:off x="1162000" y="2357315"/>
            <a:ext cx="13932000" cy="2036763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r>
              <a:rPr lang="ru-RU" sz="3200" dirty="0"/>
              <a:t>Операторы сравнения работают с кортежами и другими последовательностями. Если первый элемент равен, </a:t>
            </a:r>
            <a:r>
              <a:rPr lang="ru-RU" sz="3200" dirty="0" err="1"/>
              <a:t>Python</a:t>
            </a:r>
            <a:r>
              <a:rPr lang="ru-RU" sz="3200" dirty="0"/>
              <a:t> переходит к следующему элементу и так далее, пока не найдет элементы, которые отличаются</a:t>
            </a:r>
          </a:p>
        </p:txBody>
      </p:sp>
      <p:sp>
        <p:nvSpPr>
          <p:cNvPr id="225" name="Shape 225"/>
          <p:cNvSpPr txBox="1"/>
          <p:nvPr/>
        </p:nvSpPr>
        <p:spPr>
          <a:xfrm>
            <a:off x="2852738" y="4640263"/>
            <a:ext cx="11404500" cy="34464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(0, 1, 2)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&lt;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(5, 1, 2)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(0, 1, 2000000)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&lt;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(0, 3, 4)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 'Jones', 'Sally' )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&lt;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('Jones', 'Sam')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 'Jones', 'Sally')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&gt;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('Adams', 'Sam')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True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282</TotalTime>
  <Words>1186</Words>
  <Application>Microsoft Office PowerPoint</Application>
  <PresentationFormat>Произвольный</PresentationFormat>
  <Paragraphs>160</Paragraphs>
  <Slides>15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Arial</vt:lpstr>
      <vt:lpstr>Cabin</vt:lpstr>
      <vt:lpstr>Century Gothic</vt:lpstr>
      <vt:lpstr>Courier</vt:lpstr>
      <vt:lpstr>Courier New</vt:lpstr>
      <vt:lpstr>Gill Sans</vt:lpstr>
      <vt:lpstr>Wingdings 3</vt:lpstr>
      <vt:lpstr>Ион</vt:lpstr>
      <vt:lpstr>Лекция 11 (Кортежи)</vt:lpstr>
      <vt:lpstr>Кортежи похожи на списки</vt:lpstr>
      <vt:lpstr>Но кортежи неизменяемые</vt:lpstr>
      <vt:lpstr>Что нельзя делать с кортежами</vt:lpstr>
      <vt:lpstr>Повесть о двух последовательностях</vt:lpstr>
      <vt:lpstr>Кортежи более эффективны</vt:lpstr>
      <vt:lpstr>Кортежи и присвоение</vt:lpstr>
      <vt:lpstr>Кортежи и словари</vt:lpstr>
      <vt:lpstr>Кортежи сопоставимы</vt:lpstr>
      <vt:lpstr>Сортировка списка кортежей</vt:lpstr>
      <vt:lpstr>Использование sorted()</vt:lpstr>
      <vt:lpstr>Сортировать по значениям вместо ключа</vt:lpstr>
      <vt:lpstr>Презентация PowerPoint</vt:lpstr>
      <vt:lpstr>Еще более короткая версия</vt:lpstr>
      <vt:lpstr>Резюме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Tuples</dc:title>
  <dc:creator>Владислав Карюкин</dc:creator>
  <cp:lastModifiedBy>Владислав Карюкин</cp:lastModifiedBy>
  <cp:revision>45</cp:revision>
  <dcterms:modified xsi:type="dcterms:W3CDTF">2024-10-29T15:28:24Z</dcterms:modified>
</cp:coreProperties>
</file>